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72" r:id="rId2"/>
    <p:sldId id="303" r:id="rId3"/>
    <p:sldId id="296" r:id="rId4"/>
    <p:sldId id="305" r:id="rId5"/>
    <p:sldId id="315" r:id="rId6"/>
    <p:sldId id="307" r:id="rId7"/>
    <p:sldId id="308" r:id="rId8"/>
    <p:sldId id="321" r:id="rId9"/>
    <p:sldId id="322" r:id="rId10"/>
    <p:sldId id="314" r:id="rId11"/>
    <p:sldId id="323" r:id="rId12"/>
    <p:sldId id="324" r:id="rId13"/>
    <p:sldId id="312" r:id="rId14"/>
    <p:sldId id="309" r:id="rId15"/>
    <p:sldId id="316" r:id="rId16"/>
    <p:sldId id="318" r:id="rId17"/>
    <p:sldId id="319" r:id="rId18"/>
    <p:sldId id="313" r:id="rId19"/>
    <p:sldId id="317" r:id="rId20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02" y="7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A5956-970A-480B-A4D2-A2E18B488D8B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B33731-C79D-4F0E-BACF-2295FA06A0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987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0519536" y="1090930"/>
            <a:ext cx="1672589" cy="2231390"/>
          </a:xfrm>
          <a:custGeom>
            <a:avLst/>
            <a:gdLst/>
            <a:ahLst/>
            <a:cxnLst/>
            <a:rect l="l" t="t" r="r" b="b"/>
            <a:pathLst>
              <a:path w="1672590" h="2231390">
                <a:moveTo>
                  <a:pt x="559181" y="0"/>
                </a:moveTo>
                <a:lnTo>
                  <a:pt x="0" y="559054"/>
                </a:lnTo>
                <a:lnTo>
                  <a:pt x="1672463" y="2231010"/>
                </a:lnTo>
                <a:lnTo>
                  <a:pt x="1672463" y="1112902"/>
                </a:lnTo>
                <a:lnTo>
                  <a:pt x="559181" y="0"/>
                </a:lnTo>
                <a:close/>
              </a:path>
            </a:pathLst>
          </a:custGeom>
          <a:solidFill>
            <a:srgbClr val="4494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1107800" y="889"/>
            <a:ext cx="1084580" cy="1083945"/>
          </a:xfrm>
          <a:custGeom>
            <a:avLst/>
            <a:gdLst/>
            <a:ahLst/>
            <a:cxnLst/>
            <a:rect l="l" t="t" r="r" b="b"/>
            <a:pathLst>
              <a:path w="1084579" h="1083945">
                <a:moveTo>
                  <a:pt x="1084199" y="0"/>
                </a:moveTo>
                <a:lnTo>
                  <a:pt x="0" y="0"/>
                </a:lnTo>
                <a:lnTo>
                  <a:pt x="1084199" y="1083945"/>
                </a:lnTo>
                <a:lnTo>
                  <a:pt x="1084199" y="0"/>
                </a:lnTo>
                <a:close/>
              </a:path>
            </a:pathLst>
          </a:custGeom>
          <a:solidFill>
            <a:srgbClr val="7BA6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8870060" y="889"/>
            <a:ext cx="2181860" cy="1090295"/>
          </a:xfrm>
          <a:custGeom>
            <a:avLst/>
            <a:gdLst/>
            <a:ahLst/>
            <a:cxnLst/>
            <a:rect l="l" t="t" r="r" b="b"/>
            <a:pathLst>
              <a:path w="2181859" h="1090295">
                <a:moveTo>
                  <a:pt x="2181479" y="0"/>
                </a:moveTo>
                <a:lnTo>
                  <a:pt x="0" y="0"/>
                </a:lnTo>
                <a:lnTo>
                  <a:pt x="1090295" y="1090040"/>
                </a:lnTo>
                <a:lnTo>
                  <a:pt x="2181479" y="0"/>
                </a:lnTo>
                <a:close/>
              </a:path>
            </a:pathLst>
          </a:custGeom>
          <a:solidFill>
            <a:srgbClr val="F8D3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84733" y="1172162"/>
            <a:ext cx="5207000" cy="47288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4494A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679818" y="2305558"/>
            <a:ext cx="5310505" cy="3897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4/14/2026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4/14/2026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27506" cy="266331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4/14/2026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59B41463-ADDA-9DD9-BBD0-ADD79C36B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85F9E-E7E1-4837-8034-908364BB69ED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EF384DD-4B18-09A6-F347-A840EC38F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8692AEEA-6CD7-7C0C-5C2D-E13A0E62F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7590F-B1EB-4894-8E80-F9576F893B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368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0519536" y="1090930"/>
            <a:ext cx="1672589" cy="2231390"/>
          </a:xfrm>
          <a:custGeom>
            <a:avLst/>
            <a:gdLst/>
            <a:ahLst/>
            <a:cxnLst/>
            <a:rect l="l" t="t" r="r" b="b"/>
            <a:pathLst>
              <a:path w="1672590" h="2231390">
                <a:moveTo>
                  <a:pt x="559181" y="0"/>
                </a:moveTo>
                <a:lnTo>
                  <a:pt x="0" y="559054"/>
                </a:lnTo>
                <a:lnTo>
                  <a:pt x="1672463" y="2231010"/>
                </a:lnTo>
                <a:lnTo>
                  <a:pt x="1672463" y="1112902"/>
                </a:lnTo>
                <a:lnTo>
                  <a:pt x="559181" y="0"/>
                </a:lnTo>
                <a:close/>
              </a:path>
            </a:pathLst>
          </a:custGeom>
          <a:solidFill>
            <a:srgbClr val="4494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1107800" y="889"/>
            <a:ext cx="1084580" cy="1083945"/>
          </a:xfrm>
          <a:custGeom>
            <a:avLst/>
            <a:gdLst/>
            <a:ahLst/>
            <a:cxnLst/>
            <a:rect l="l" t="t" r="r" b="b"/>
            <a:pathLst>
              <a:path w="1084579" h="1083945">
                <a:moveTo>
                  <a:pt x="1084199" y="0"/>
                </a:moveTo>
                <a:lnTo>
                  <a:pt x="0" y="0"/>
                </a:lnTo>
                <a:lnTo>
                  <a:pt x="1084199" y="1083945"/>
                </a:lnTo>
                <a:lnTo>
                  <a:pt x="1084199" y="0"/>
                </a:lnTo>
                <a:close/>
              </a:path>
            </a:pathLst>
          </a:custGeom>
          <a:solidFill>
            <a:srgbClr val="7BA6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8870060" y="889"/>
            <a:ext cx="2181860" cy="1090295"/>
          </a:xfrm>
          <a:custGeom>
            <a:avLst/>
            <a:gdLst/>
            <a:ahLst/>
            <a:cxnLst/>
            <a:rect l="l" t="t" r="r" b="b"/>
            <a:pathLst>
              <a:path w="2181859" h="1090295">
                <a:moveTo>
                  <a:pt x="2181479" y="0"/>
                </a:moveTo>
                <a:lnTo>
                  <a:pt x="0" y="0"/>
                </a:lnTo>
                <a:lnTo>
                  <a:pt x="1090295" y="1090040"/>
                </a:lnTo>
                <a:lnTo>
                  <a:pt x="2181479" y="0"/>
                </a:lnTo>
                <a:close/>
              </a:path>
            </a:pathLst>
          </a:custGeom>
          <a:solidFill>
            <a:srgbClr val="F8D3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594359" y="2148839"/>
            <a:ext cx="2133600" cy="4445"/>
          </a:xfrm>
          <a:custGeom>
            <a:avLst/>
            <a:gdLst/>
            <a:ahLst/>
            <a:cxnLst/>
            <a:rect l="l" t="t" r="r" b="b"/>
            <a:pathLst>
              <a:path w="2133600" h="4444">
                <a:moveTo>
                  <a:pt x="0" y="0"/>
                </a:moveTo>
                <a:lnTo>
                  <a:pt x="2133600" y="3937"/>
                </a:lnTo>
              </a:path>
            </a:pathLst>
          </a:custGeom>
          <a:ln w="101600">
            <a:solidFill>
              <a:srgbClr val="5D7C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4240" y="92969"/>
            <a:ext cx="11237620" cy="19475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77894" y="2470182"/>
            <a:ext cx="5882005" cy="3547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wall-194582582_233" TargetMode="External"/><Relationship Id="rId2" Type="http://schemas.openxmlformats.org/officeDocument/2006/relationships/hyperlink" Target="file:///F:\Reestr_RTs_OVZ_2026_g.pdf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evbezdomnikova@permkrai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arinaperetyagina@mail.ru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="" xmlns:a16="http://schemas.microsoft.com/office/drawing/2014/main" id="{2A94E354-3A52-626B-E7AD-1456D1BBC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="" xmlns:a16="http://schemas.microsoft.com/office/drawing/2014/main" id="{7DD403DD-F4A4-C445-B5C9-2495C550736F}"/>
              </a:ext>
            </a:extLst>
          </p:cNvPr>
          <p:cNvGrpSpPr/>
          <p:nvPr/>
        </p:nvGrpSpPr>
        <p:grpSpPr>
          <a:xfrm>
            <a:off x="0" y="758698"/>
            <a:ext cx="6099810" cy="6097905"/>
            <a:chOff x="0" y="758698"/>
            <a:chExt cx="6099810" cy="6097905"/>
          </a:xfrm>
        </p:grpSpPr>
        <p:sp>
          <p:nvSpPr>
            <p:cNvPr id="3" name="object 3">
              <a:extLst>
                <a:ext uri="{FF2B5EF4-FFF2-40B4-BE49-F238E27FC236}">
                  <a16:creationId xmlns="" xmlns:a16="http://schemas.microsoft.com/office/drawing/2014/main" id="{217E51C5-2179-47DF-AADD-8814AFAE0D55}"/>
                </a:ext>
              </a:extLst>
            </p:cNvPr>
            <p:cNvSpPr/>
            <p:nvPr/>
          </p:nvSpPr>
          <p:spPr>
            <a:xfrm>
              <a:off x="0" y="758698"/>
              <a:ext cx="3074035" cy="4098290"/>
            </a:xfrm>
            <a:custGeom>
              <a:avLst/>
              <a:gdLst/>
              <a:ahLst/>
              <a:cxnLst/>
              <a:rect l="l" t="t" r="r" b="b"/>
              <a:pathLst>
                <a:path w="3074035" h="4098290">
                  <a:moveTo>
                    <a:pt x="0" y="0"/>
                  </a:moveTo>
                  <a:lnTo>
                    <a:pt x="0" y="2050923"/>
                  </a:lnTo>
                  <a:lnTo>
                    <a:pt x="2048001" y="4098290"/>
                  </a:lnTo>
                  <a:lnTo>
                    <a:pt x="3073653" y="30728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94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>
              <a:extLst>
                <a:ext uri="{FF2B5EF4-FFF2-40B4-BE49-F238E27FC236}">
                  <a16:creationId xmlns="" xmlns:a16="http://schemas.microsoft.com/office/drawing/2014/main" id="{65F4C9B3-FADC-0AB9-F560-902BD6485FD8}"/>
                </a:ext>
              </a:extLst>
            </p:cNvPr>
            <p:cNvSpPr/>
            <p:nvPr/>
          </p:nvSpPr>
          <p:spPr>
            <a:xfrm>
              <a:off x="0" y="4862068"/>
              <a:ext cx="1995170" cy="1994535"/>
            </a:xfrm>
            <a:custGeom>
              <a:avLst/>
              <a:gdLst/>
              <a:ahLst/>
              <a:cxnLst/>
              <a:rect l="l" t="t" r="r" b="b"/>
              <a:pathLst>
                <a:path w="1995170" h="1994534">
                  <a:moveTo>
                    <a:pt x="0" y="0"/>
                  </a:moveTo>
                  <a:lnTo>
                    <a:pt x="0" y="1994213"/>
                  </a:lnTo>
                  <a:lnTo>
                    <a:pt x="1994661" y="19942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BA6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>
              <a:extLst>
                <a:ext uri="{FF2B5EF4-FFF2-40B4-BE49-F238E27FC236}">
                  <a16:creationId xmlns="" xmlns:a16="http://schemas.microsoft.com/office/drawing/2014/main" id="{3BB49511-0C52-A6FA-6E11-B859708331D0}"/>
                </a:ext>
              </a:extLst>
            </p:cNvPr>
            <p:cNvSpPr/>
            <p:nvPr/>
          </p:nvSpPr>
          <p:spPr>
            <a:xfrm>
              <a:off x="2097785" y="4856988"/>
              <a:ext cx="4001770" cy="1999614"/>
            </a:xfrm>
            <a:custGeom>
              <a:avLst/>
              <a:gdLst/>
              <a:ahLst/>
              <a:cxnLst/>
              <a:rect l="l" t="t" r="r" b="b"/>
              <a:pathLst>
                <a:path w="4001770" h="1999615">
                  <a:moveTo>
                    <a:pt x="2001647" y="0"/>
                  </a:moveTo>
                  <a:lnTo>
                    <a:pt x="0" y="1999294"/>
                  </a:lnTo>
                  <a:lnTo>
                    <a:pt x="4001516" y="1999294"/>
                  </a:lnTo>
                  <a:lnTo>
                    <a:pt x="2001647" y="0"/>
                  </a:lnTo>
                  <a:close/>
                </a:path>
              </a:pathLst>
            </a:custGeom>
            <a:solidFill>
              <a:srgbClr val="F8D3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>
            <a:extLst>
              <a:ext uri="{FF2B5EF4-FFF2-40B4-BE49-F238E27FC236}">
                <a16:creationId xmlns="" xmlns:a16="http://schemas.microsoft.com/office/drawing/2014/main" id="{CBEED680-82AC-4F10-D1DF-ABDA3C20AA4D}"/>
              </a:ext>
            </a:extLst>
          </p:cNvPr>
          <p:cNvSpPr/>
          <p:nvPr/>
        </p:nvSpPr>
        <p:spPr>
          <a:xfrm>
            <a:off x="6309359" y="3950208"/>
            <a:ext cx="2133600" cy="4445"/>
          </a:xfrm>
          <a:custGeom>
            <a:avLst/>
            <a:gdLst/>
            <a:ahLst/>
            <a:cxnLst/>
            <a:rect l="l" t="t" r="r" b="b"/>
            <a:pathLst>
              <a:path w="2133600" h="4445">
                <a:moveTo>
                  <a:pt x="0" y="0"/>
                </a:moveTo>
                <a:lnTo>
                  <a:pt x="2133599" y="3937"/>
                </a:lnTo>
              </a:path>
            </a:pathLst>
          </a:custGeom>
          <a:ln w="101600">
            <a:solidFill>
              <a:srgbClr val="5D7C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="" xmlns:a16="http://schemas.microsoft.com/office/drawing/2014/main" id="{5E3E7182-2547-F428-50B2-EBD71ACBBB4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62200" y="685800"/>
            <a:ext cx="9321880" cy="2889894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algn="ctr" rtl="0"/>
            <a:r>
              <a:rPr lang="ru-RU" sz="3600" dirty="0" smtClean="0">
                <a:ea typeface="Tahoma" panose="020B0604030504040204" pitchFamily="34" charset="0"/>
                <a:cs typeface="Times New Roman" panose="02020603050405020304" pitchFamily="18" charset="0"/>
                <a:sym typeface="Playfair Display"/>
              </a:rPr>
              <a:t>Методический  час «Оценка  инклюзивной  среды  в образовательных  организациях Пермского края:  требования,  содержание, проблемы и  перспективы» </a:t>
            </a:r>
            <a:endParaRPr lang="ru-RU" sz="3600" dirty="0">
              <a:ea typeface="Tahoma" panose="020B0604030504040204" pitchFamily="34" charset="0"/>
              <a:cs typeface="Times New Roman" panose="02020603050405020304" pitchFamily="18" charset="0"/>
              <a:sym typeface="Playfair Display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="" xmlns:a16="http://schemas.microsoft.com/office/drawing/2014/main" id="{F57945D1-E8E5-8C6A-0684-056B5D65055C}"/>
              </a:ext>
            </a:extLst>
          </p:cNvPr>
          <p:cNvSpPr txBox="1"/>
          <p:nvPr/>
        </p:nvSpPr>
        <p:spPr>
          <a:xfrm>
            <a:off x="4311522" y="4255389"/>
            <a:ext cx="7423150" cy="18723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i="1" u="sng" dirty="0" smtClean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Региональный  ресурсный  центр  </a:t>
            </a:r>
            <a:endParaRPr lang="ru-RU" sz="2400" b="1" i="1" u="sng" dirty="0" smtClean="0">
              <a:solidFill>
                <a:schemeClr val="accent5">
                  <a:lumMod val="50000"/>
                </a:schemeClr>
              </a:solidFill>
              <a:latin typeface="Arial"/>
              <a:cs typeface="Arial"/>
            </a:endParaRPr>
          </a:p>
          <a:p>
            <a:pPr marR="5080"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i="1" u="sng" dirty="0" smtClean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по  </a:t>
            </a:r>
            <a:r>
              <a:rPr lang="ru-RU" sz="2400" b="1" i="1" u="sng" dirty="0" smtClean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поддержке  инклюзивного  и коррекционного  образования</a:t>
            </a:r>
          </a:p>
          <a:p>
            <a:pPr marR="5080"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i="1" u="sng" dirty="0" smtClean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ГАУ ДПО «Институт  развития  образования Пермского края»</a:t>
            </a:r>
            <a:r>
              <a:rPr lang="ru-RU" sz="1800" i="1" u="sng" dirty="0" smtClean="0">
                <a:latin typeface="Arial"/>
                <a:cs typeface="Arial"/>
              </a:rPr>
              <a:t> </a:t>
            </a:r>
            <a:endParaRPr sz="1800" i="1" u="sng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50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599" y="0"/>
            <a:ext cx="64008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744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71800" y="228600"/>
            <a:ext cx="90678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ФЗ «Об  образование в РФ»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Статья 79 Организация получения образования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обучающимися с ограниченными возможностями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здоровья,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инвалидами (детьми-инвалидами)</a:t>
            </a:r>
          </a:p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+++ новая </a:t>
            </a:r>
          </a:p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Статья 28 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Компетенция, права, обязанности и</a:t>
            </a:r>
          </a:p>
          <a:p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о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тветственность образовательной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организации</a:t>
            </a:r>
          </a:p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!!!!! Создать  специальные условия!!!!!</a:t>
            </a:r>
          </a:p>
          <a:p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-заявление законного представителя</a:t>
            </a:r>
          </a:p>
          <a:p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-справка  МСЭ</a:t>
            </a:r>
          </a:p>
          <a:p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-ИПРА</a:t>
            </a:r>
          </a:p>
          <a:p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-заключения ПМПК( при  необходимости)</a:t>
            </a:r>
          </a:p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+++ новая</a:t>
            </a:r>
          </a:p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Статья 48 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Обязанности и ответственность</a:t>
            </a:r>
          </a:p>
          <a:p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педагогических работников</a:t>
            </a:r>
          </a:p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!!!!! Создать  специальные условия!!!!!</a:t>
            </a:r>
          </a:p>
          <a:p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в части реализации адаптированных образовательных</a:t>
            </a:r>
          </a:p>
          <a:p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программ, использования форм, средств</a:t>
            </a:r>
          </a:p>
          <a:p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о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бучения и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воспитания, взаимодействовать при</a:t>
            </a:r>
            <a:r>
              <a:rPr lang="ru-RU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необходимости</a:t>
            </a:r>
          </a:p>
          <a:p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медицинскими организациями и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центрами психолого-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педагогической, медицинской и социальной помощи</a:t>
            </a:r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,  в том числе </a:t>
            </a: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центры комплексной реабилитации инвалидов</a:t>
            </a:r>
          </a:p>
          <a:p>
            <a:endParaRPr lang="ru-RU" b="1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endParaRPr lang="ru-RU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endParaRPr lang="ru-RU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endParaRPr lang="ru-RU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5257800"/>
            <a:ext cx="254225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411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6" y="3726493"/>
            <a:ext cx="3860800" cy="2895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399" y="14614"/>
            <a:ext cx="7431509" cy="41763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3764" y="5410200"/>
            <a:ext cx="7696200" cy="9594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9599" y="3275738"/>
            <a:ext cx="3536559" cy="2121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499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1000">
              <a:schemeClr val="accent1">
                <a:lumMod val="40000"/>
                <a:lumOff val="60000"/>
              </a:schemeClr>
            </a:gs>
            <a:gs pos="0">
              <a:schemeClr val="accent2"/>
            </a:gs>
          </a:gsLst>
          <a:lin ang="18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0852" y="0"/>
            <a:ext cx="8354348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</a:rPr>
              <a:t>Обучающиеся  дошкольного  возраста  с ограниченными  возможностями  здоровья(ОВЗ) </a:t>
            </a:r>
            <a:r>
              <a:rPr lang="ru-RU" b="1" u="sng" dirty="0">
                <a:solidFill>
                  <a:schemeClr val="tx1"/>
                </a:solidFill>
              </a:rPr>
              <a:t>П</a:t>
            </a:r>
            <a:r>
              <a:rPr lang="ru-RU" b="1" u="sng" dirty="0" smtClean="0">
                <a:solidFill>
                  <a:schemeClr val="tx1"/>
                </a:solidFill>
              </a:rPr>
              <a:t>ермский  край</a:t>
            </a:r>
          </a:p>
          <a:p>
            <a:pPr algn="ctr"/>
            <a:r>
              <a:rPr lang="ru-RU" b="1" u="sng" dirty="0" smtClean="0">
                <a:solidFill>
                  <a:schemeClr val="tx1"/>
                </a:solidFill>
              </a:rPr>
              <a:t>(данные  с сайта  </a:t>
            </a:r>
            <a:r>
              <a:rPr lang="ru-RU" b="1" u="sng" dirty="0">
                <a:solidFill>
                  <a:schemeClr val="tx1"/>
                </a:solidFill>
              </a:rPr>
              <a:t>М</a:t>
            </a:r>
            <a:r>
              <a:rPr lang="ru-RU" b="1" u="sng" dirty="0" smtClean="0">
                <a:solidFill>
                  <a:schemeClr val="tx1"/>
                </a:solidFill>
              </a:rPr>
              <a:t>инистертсва  образования  и науки  </a:t>
            </a:r>
          </a:p>
          <a:p>
            <a:pPr algn="ctr"/>
            <a:r>
              <a:rPr lang="ru-RU" b="1" u="sng" dirty="0" smtClean="0">
                <a:solidFill>
                  <a:schemeClr val="tx1"/>
                </a:solidFill>
              </a:rPr>
              <a:t>Пермского края»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В 2024–2025 учебном году в системе дошкольного образования обучается </a:t>
            </a:r>
            <a:r>
              <a:rPr lang="ru-RU" sz="1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11 839 детей </a:t>
            </a:r>
            <a:r>
              <a:rPr lang="ru-RU" sz="1600" dirty="0" smtClean="0">
                <a:latin typeface="Arial Black" panose="020B0A04020102020204" pitchFamily="34" charset="0"/>
              </a:rPr>
              <a:t>с ограниченными возможностями здоровья (далее – ОВЗ) что на 5% больше по сравнению с 2023–2024 учебным годом. Из них: 11 804 воспитанников с ОВЗ и инвалидностью, посещающие дошкольное образовательное учреждение, что </a:t>
            </a:r>
            <a:r>
              <a:rPr lang="ru-RU" sz="1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на 12% </a:t>
            </a:r>
            <a:r>
              <a:rPr lang="ru-RU" sz="1600" dirty="0" smtClean="0">
                <a:latin typeface="Arial Black" panose="020B0A04020102020204" pitchFamily="34" charset="0"/>
              </a:rPr>
              <a:t>больше по сравнению 2023–2024 учебным годом, в том числе 1 202 ребенка – инвалида, </a:t>
            </a:r>
            <a:r>
              <a:rPr lang="ru-RU" sz="1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что на 66% </a:t>
            </a:r>
            <a:r>
              <a:rPr lang="ru-RU" sz="1600" dirty="0" smtClean="0">
                <a:latin typeface="Arial Black" panose="020B0A04020102020204" pitchFamily="34" charset="0"/>
              </a:rPr>
              <a:t>больше по сравнению с 2023–2024 учебным годом.  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В муниципальных детских садах функционирует 403 группы </a:t>
            </a:r>
            <a:r>
              <a:rPr lang="ru-RU" sz="1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компенсирующей направленности</a:t>
            </a:r>
            <a:r>
              <a:rPr lang="ru-RU" sz="1600" dirty="0" smtClean="0">
                <a:latin typeface="Arial Black" panose="020B0A04020102020204" pitchFamily="34" charset="0"/>
              </a:rPr>
              <a:t>, которые посещают 6 529 детей с ОВЗ, в том числе 531 ребенка–инвалида и 1 223 группы комбинированной направленности, которые посещают 5023 ребенка с ОВЗ, в том числе 422 ребенка–инвалида. В </a:t>
            </a:r>
            <a:r>
              <a:rPr lang="ru-RU" sz="1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оздоровительных группах</a:t>
            </a:r>
            <a:r>
              <a:rPr lang="ru-RU" sz="1600" dirty="0" smtClean="0">
                <a:latin typeface="Arial Black" panose="020B0A04020102020204" pitchFamily="34" charset="0"/>
              </a:rPr>
              <a:t> обучается 11 детей, из них 2 воспитанника с ОВЗ и 9 детей–инвалидов. 31 ребенок находится в группах общеразвивающей направленности, из них 1 воспитанник с ОВЗ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и 30 детей–инвалидов. В детских садах–интернатах находится 28 детей с ОВЗ и инвалидностью. В Пермском крае создано 19 </a:t>
            </a:r>
            <a:r>
              <a:rPr lang="ru-RU" sz="1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ресурсных</a:t>
            </a:r>
            <a:r>
              <a:rPr lang="en-US" sz="1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/</a:t>
            </a:r>
            <a:r>
              <a:rPr lang="ru-RU" sz="1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автономных групп</a:t>
            </a:r>
            <a:r>
              <a:rPr lang="ru-RU" sz="1600" dirty="0" smtClean="0">
                <a:latin typeface="Arial Black" panose="020B0A04020102020204" pitchFamily="34" charset="0"/>
              </a:rPr>
              <a:t>, всего воспитанников (расстройством аутистического спектра) составляет 193 ребенка.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Также функционируют  группы  </a:t>
            </a:r>
            <a:r>
              <a:rPr lang="ru-RU" sz="1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комбинированной  направленности</a:t>
            </a:r>
            <a:r>
              <a:rPr lang="ru-RU" sz="1600" dirty="0" smtClean="0">
                <a:latin typeface="Arial Black" panose="020B0A04020102020204" pitchFamily="34" charset="0"/>
              </a:rPr>
              <a:t>, которые посещают  5236  детей  с ОВЗ,  с инвалидностью. </a:t>
            </a:r>
            <a:endParaRPr lang="ru-RU" sz="1600" dirty="0"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5181600"/>
            <a:ext cx="254225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605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1000">
              <a:schemeClr val="accent1">
                <a:lumMod val="40000"/>
                <a:lumOff val="60000"/>
              </a:schemeClr>
            </a:gs>
            <a:gs pos="0">
              <a:schemeClr val="accent2"/>
            </a:gs>
          </a:gsLst>
          <a:lin ang="18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5600" y="2286000"/>
            <a:ext cx="7848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По данным мониторинга дошкольного образования детей с ОВЗ и инвалидностью, количество занимаемых ставок специалистов, работающих с детьми с ОВЗ составляет 1 345,86, из них 330,55 ставок педагогов–психологов, 288,48 дефектологов, логопедов – 693,73, тьюторов 20,55 и 12,55 ассистентов (помощников). Количество свободных ставок всего составляет 215,35, которые включают в себя 70,95 ставок педагогов–психологов, 52,7 ставок дефектологов, ставок логопедов – 68,7, тьюторов – 14,5 ставок и 8,5 ставок ассистентов (помощников).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257800"/>
            <a:ext cx="254225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2630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1000">
              <a:schemeClr val="accent1">
                <a:lumMod val="40000"/>
                <a:lumOff val="60000"/>
              </a:schemeClr>
            </a:gs>
            <a:gs pos="0">
              <a:schemeClr val="accent2"/>
            </a:gs>
          </a:gsLst>
          <a:lin ang="18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71800" y="152400"/>
            <a:ext cx="70866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u="sng" dirty="0" smtClean="0">
                <a:latin typeface="Arial Black" panose="020B0A04020102020204" pitchFamily="34" charset="0"/>
              </a:rPr>
              <a:t>Обучающиеся  школьного  возраста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В 2024-2025 учебном году в системе общего образования обучалось 34 137 детей с ограниченными возможностями здоровья (далее – ОВЗ).  Из них: 12 349 – </a:t>
            </a: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 отдельных  образовательных организациях</a:t>
            </a:r>
            <a:r>
              <a:rPr lang="ru-RU" dirty="0" smtClean="0">
                <a:latin typeface="Arial Black" panose="020B0A04020102020204" pitchFamily="34" charset="0"/>
              </a:rPr>
              <a:t>, реализующих адаптированные общеобразовательные программы; 7 008 – </a:t>
            </a: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 отдельных</a:t>
            </a:r>
            <a:r>
              <a:rPr lang="en-US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/</a:t>
            </a: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автономных классах </a:t>
            </a:r>
            <a:r>
              <a:rPr lang="ru-RU" dirty="0" smtClean="0">
                <a:latin typeface="Arial Black" panose="020B0A04020102020204" pitchFamily="34" charset="0"/>
              </a:rPr>
              <a:t>для обучающихся с ОВЗ при общеобразовательных организациях; 14 780 – в </a:t>
            </a: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инклюзивных классах</a:t>
            </a:r>
            <a:r>
              <a:rPr lang="ru-RU" dirty="0" smtClean="0">
                <a:latin typeface="Arial Black" panose="020B0A04020102020204" pitchFamily="34" charset="0"/>
              </a:rPr>
              <a:t>. </a:t>
            </a: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Обучались на дому </a:t>
            </a:r>
            <a:r>
              <a:rPr lang="ru-RU" dirty="0" smtClean="0">
                <a:latin typeface="Arial Black" panose="020B0A04020102020204" pitchFamily="34" charset="0"/>
              </a:rPr>
              <a:t>согласно медицинским показаниям 1 233. Из них: 411 ребенок с ОВЗ, 59 – с инвалидностью, ОВЗ и инвалидность имеют 1 314 детей. 197 детей по желанию родителей (законных представителей) находились на </a:t>
            </a: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семейной форме </a:t>
            </a:r>
            <a:r>
              <a:rPr lang="ru-RU" dirty="0" smtClean="0">
                <a:latin typeface="Arial Black" panose="020B0A04020102020204" pitchFamily="34" charset="0"/>
              </a:rPr>
              <a:t>образования. Из них: 44 имеют статус ребенка с ОВЗ, 153 – обучающихся имеют и ОВЗ и инвалидность. Количество   обучающихся  в </a:t>
            </a:r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ресурсных классах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2 285 выпускников 2022-2023 учебного года окончили 9, 11(12) классов в форме инклюзивного образования.</a:t>
            </a:r>
          </a:p>
          <a:p>
            <a:pPr algn="ctr"/>
            <a:r>
              <a:rPr lang="ru-RU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45 976 (+4 035) обучающихся с ОВЗ!!!!!! </a:t>
            </a:r>
            <a:endParaRPr lang="ru-RU" u="sng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5257800"/>
            <a:ext cx="254225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022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1000">
              <a:schemeClr val="accent1">
                <a:lumMod val="40000"/>
                <a:lumOff val="60000"/>
              </a:schemeClr>
            </a:gs>
            <a:gs pos="0">
              <a:schemeClr val="accent2"/>
            </a:gs>
          </a:gsLst>
          <a:lin ang="18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81800" y="3429000"/>
            <a:ext cx="4648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 Black" panose="020B0A04020102020204" pitchFamily="34" charset="0"/>
                <a:hlinkClick r:id="rId2" action="ppaction://hlinkfile"/>
              </a:rPr>
              <a:t>file:///F:/Reestr_RTs_OVZ_2026_g.pdf</a:t>
            </a:r>
            <a:endParaRPr lang="ru-RU" sz="1600" dirty="0">
              <a:latin typeface="Arial Black" panose="020B0A04020102020204" pitchFamily="34" charset="0"/>
            </a:endParaRPr>
          </a:p>
          <a:p>
            <a:endParaRPr lang="ru-RU" sz="1600" dirty="0" smtClean="0">
              <a:latin typeface="Arial Black" panose="020B0A04020102020204" pitchFamily="34" charset="0"/>
            </a:endParaRPr>
          </a:p>
          <a:p>
            <a:r>
              <a:rPr lang="en-US" sz="1600" dirty="0" smtClean="0">
                <a:latin typeface="Arial Black" panose="020B0A04020102020204" pitchFamily="34" charset="0"/>
                <a:hlinkClick r:id="rId3"/>
              </a:rPr>
              <a:t>https://vk.com/wall-194582582_233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5599" y="304800"/>
            <a:ext cx="3825011" cy="5410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5257800"/>
            <a:ext cx="254225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8233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1000">
              <a:schemeClr val="accent1">
                <a:lumMod val="40000"/>
                <a:lumOff val="60000"/>
              </a:schemeClr>
            </a:gs>
            <a:gs pos="0">
              <a:schemeClr val="accent2"/>
            </a:gs>
          </a:gsLst>
          <a:lin ang="18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3200" y="381000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Приказ Министерства образования и науки Пермского края от 28 февраля 2024 г. N 26-01-06-227 "О внесении изменения в реестр образовательных организаций, расположенных на территории Пермского края, </a:t>
            </a: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опорных (апробационных) площадок </a:t>
            </a:r>
            <a:r>
              <a:rPr lang="ru-RU" sz="2000" dirty="0" smtClean="0">
                <a:latin typeface="Arial Black" panose="020B0A04020102020204" pitchFamily="34" charset="0"/>
              </a:rPr>
              <a:t>для оказания методической помощи в целях реализации плана мероприятий ("дорожной карты") по развитию инклюзивного общего и дополнительного образования, среднего профессионального образования и профессионального обучения, детского отдыха, созданию специальных условий для обучающихся с инвалидностью, с ограниченными возможностями здоровья на долгосрочный период на 2022 - 2030 годы, утвержденный приказом Министерства образования и науки Пермского края от 10 февраля 2023 г. N 26-01-06-129«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Arial Black" panose="020B0A04020102020204" pitchFamily="34" charset="0"/>
              </a:rPr>
              <a:t>г</a:t>
            </a:r>
            <a: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г. Пермь, Березники, Соликамск, Кудымкар, </a:t>
            </a:r>
            <a:r>
              <a:rPr lang="ru-RU" sz="2000" b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К</a:t>
            </a:r>
            <a:r>
              <a:rPr lang="ru-RU" sz="2000" b="1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изел</a:t>
            </a:r>
            <a: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, Чусовой, </a:t>
            </a:r>
            <a:r>
              <a:rPr lang="ru-RU" sz="2000" b="1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Очёр</a:t>
            </a:r>
            <a: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, Оса, </a:t>
            </a:r>
            <a:r>
              <a:rPr lang="ru-RU" sz="2000" b="1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Губаха</a:t>
            </a:r>
            <a: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, Нытва, Кунгур, Краснокамск, Кудымкар.</a:t>
            </a:r>
          </a:p>
          <a:p>
            <a:pPr algn="ctr"/>
            <a:r>
              <a:rPr lang="ru-RU" sz="2000" b="1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пп</a:t>
            </a:r>
            <a: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. Карагай, Куеда, Ильинский, </a:t>
            </a:r>
            <a:r>
              <a:rPr lang="ru-RU" sz="2000" b="1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Суксун,Сарс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99" y="5105400"/>
            <a:ext cx="254225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285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1000">
              <a:schemeClr val="accent1">
                <a:lumMod val="40000"/>
                <a:lumOff val="60000"/>
              </a:schemeClr>
            </a:gs>
            <a:gs pos="0">
              <a:schemeClr val="accent2"/>
            </a:gs>
          </a:gsLst>
          <a:lin ang="18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0800" y="152400"/>
            <a:ext cx="88392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 2022 года в Пермском крае реализуется общественный проект ПФО «Ментальное здоровье», нацеленный на адаптацию к жизни таких ребят. 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Подробнее о том, что делается в регионе в рамках инициативы, на заседании правительства Прикамье рассказал министр труда и социального развития края Павел Фокин.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В Пермском крае уже выстроена система ранней диагностики, образования и реабилитации лиц с расстройствами аутистического спектра (РАС). Министерство здравоохранения ведет реестр и учет всех, кто имеет соответствующие нарушения и нуждается в особой помощи и поддержке. Таких детей насчитывается </a:t>
            </a:r>
            <a:r>
              <a:rPr lang="ru-RU" sz="1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почти 2300.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Всего в Прикамье проживает </a:t>
            </a:r>
            <a:r>
              <a:rPr lang="ru-RU" sz="1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9,5 тыс. несовершеннолетних с ментальными нарушениями</a:t>
            </a:r>
            <a:r>
              <a:rPr lang="ru-RU" sz="1600" dirty="0" smtClean="0">
                <a:latin typeface="Arial Black" panose="020B0A04020102020204" pitchFamily="34" charset="0"/>
              </a:rPr>
              <a:t>. Создано четыре межмуниципальных кабинета диагностики, почти 1400 инклюзивных классов и групп, около 2100 коррекционных классов, 10 ресурсных классов, а также 22 специальные группы для детей с РАС. </a:t>
            </a:r>
          </a:p>
          <a:p>
            <a:r>
              <a:rPr lang="ru-RU" sz="1600" dirty="0">
                <a:latin typeface="Arial Black" panose="020B0A04020102020204" pitchFamily="34" charset="0"/>
              </a:rPr>
              <a:t>Ф</a:t>
            </a:r>
            <a:r>
              <a:rPr lang="ru-RU" sz="1600" dirty="0" smtClean="0">
                <a:latin typeface="Arial Black" panose="020B0A04020102020204" pitchFamily="34" charset="0"/>
              </a:rPr>
              <a:t>ункционирует ресурсный центр по поддержке образования лиц с ментальными нарушениями, а в 2024 году в Перми открыт жилой модуль, в котором подростки с ментальными особенностями могут практиковаться в бытовых навыках по  адресу г. Пермь ул. Ладыгина, 39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В 2025 году в регионе открыты еще шести классов для обучающихся с РАС. Оснащение будет осуществляться за счет региональных средств. В настоящее время закуплено оборудование.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В 2026  планируется  открытие  не  менее 4 классов  на базе  образовательных  школ  г. Перми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В 2025-2026 гг. ожидается открытие двух центров дневного пребывания для молодых людей с ментальными нарушениями.</a:t>
            </a:r>
            <a:endParaRPr lang="ru-RU" sz="1600" dirty="0"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5334000"/>
            <a:ext cx="254225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9563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4378890"/>
            <a:ext cx="4610679" cy="21288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3248025"/>
            <a:ext cx="5728529" cy="32242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76200"/>
            <a:ext cx="43434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247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240" y="92969"/>
            <a:ext cx="11237620" cy="2462213"/>
          </a:xfrm>
        </p:spPr>
        <p:txBody>
          <a:bodyPr/>
          <a:lstStyle/>
          <a:p>
            <a:r>
              <a:rPr lang="ru-RU" dirty="0"/>
              <a:t>Елена  Владимировна  </a:t>
            </a:r>
            <a:r>
              <a:rPr lang="ru-RU" dirty="0" smtClean="0"/>
              <a:t> Бездомникова -руководитель  РРЦ  ИРО, член  ГАК ФГБОУ ВО ПГГПУ</a:t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0" y="2133600"/>
            <a:ext cx="8534400" cy="2215991"/>
          </a:xfrm>
        </p:spPr>
        <p:txBody>
          <a:bodyPr/>
          <a:lstStyle/>
          <a:p>
            <a:endParaRPr lang="ru-RU" dirty="0" smtClean="0">
              <a:latin typeface="Arial Black" panose="020B0A04020102020204" pitchFamily="34" charset="0"/>
            </a:endParaRPr>
          </a:p>
          <a:p>
            <a:endParaRPr lang="ru-RU" dirty="0">
              <a:latin typeface="Arial Black" panose="020B0A04020102020204" pitchFamily="34" charset="0"/>
            </a:endParaRPr>
          </a:p>
          <a:p>
            <a:r>
              <a:rPr lang="ru-RU" sz="2400" dirty="0" smtClean="0">
                <a:latin typeface="Arial Black" panose="020B0A04020102020204" pitchFamily="34" charset="0"/>
              </a:rPr>
              <a:t>Контакты: </a:t>
            </a:r>
            <a:r>
              <a:rPr lang="en-US" sz="2400" dirty="0" smtClean="0">
                <a:latin typeface="Arial Black" panose="020B0A04020102020204" pitchFamily="34" charset="0"/>
                <a:hlinkClick r:id="rId2"/>
              </a:rPr>
              <a:t>evbezdomnikova@permkrai.ru</a:t>
            </a:r>
            <a:endParaRPr lang="en-US" sz="2400" dirty="0" smtClean="0">
              <a:latin typeface="Arial Black" panose="020B0A04020102020204" pitchFamily="34" charset="0"/>
            </a:endParaRPr>
          </a:p>
          <a:p>
            <a:r>
              <a:rPr lang="en-US" sz="2400" dirty="0">
                <a:latin typeface="Arial Black" panose="020B0A04020102020204" pitchFamily="34" charset="0"/>
              </a:rPr>
              <a:t> </a:t>
            </a:r>
            <a:r>
              <a:rPr lang="en-US" sz="2400" dirty="0" smtClean="0">
                <a:latin typeface="Arial Black" panose="020B0A04020102020204" pitchFamily="34" charset="0"/>
              </a:rPr>
              <a:t>83422367981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г</a:t>
            </a:r>
            <a:r>
              <a:rPr lang="ru-RU" sz="2400" dirty="0" smtClean="0">
                <a:latin typeface="Arial Black" panose="020B0A04020102020204" pitchFamily="34" charset="0"/>
              </a:rPr>
              <a:t>. Пермь  ул. Екатеринская, 210; кабинет 29</a:t>
            </a:r>
          </a:p>
          <a:p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5334000"/>
            <a:ext cx="254225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844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2969"/>
            <a:ext cx="11360860" cy="1723549"/>
          </a:xfrm>
        </p:spPr>
        <p:txBody>
          <a:bodyPr/>
          <a:lstStyle/>
          <a:p>
            <a:r>
              <a:rPr lang="ru-RU" sz="2800" dirty="0" smtClean="0"/>
              <a:t>Перетягина Арина Геннадьевна-методист  РРЦ ИРО; </a:t>
            </a:r>
            <a:br>
              <a:rPr lang="ru-RU" sz="2800" dirty="0" smtClean="0"/>
            </a:br>
            <a:r>
              <a:rPr lang="ru-RU" sz="2800" dirty="0" smtClean="0"/>
              <a:t>старший  преподаватель кафедры специальной  психологии  и педагогики ФГБОУ ВО «ПГГПУ», руководитель ТПМПК, учитель-дефектолог  высшей  квалификационной  категории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76600" y="2514601"/>
            <a:ext cx="7696200" cy="1828800"/>
          </a:xfrm>
        </p:spPr>
        <p:txBody>
          <a:bodyPr/>
          <a:lstStyle/>
          <a:p>
            <a:r>
              <a:rPr lang="ru-RU" sz="2400" dirty="0">
                <a:latin typeface="Arial Black" panose="020B0A04020102020204" pitchFamily="34" charset="0"/>
              </a:rPr>
              <a:t>Контакты: </a:t>
            </a:r>
            <a:r>
              <a:rPr lang="en-US" sz="2400" dirty="0" smtClean="0">
                <a:latin typeface="Arial Black" panose="020B0A04020102020204" pitchFamily="34" charset="0"/>
                <a:hlinkClick r:id="rId2"/>
              </a:rPr>
              <a:t>arinaperetyagina</a:t>
            </a:r>
            <a:r>
              <a:rPr lang="ru-RU" sz="2400" dirty="0" smtClean="0">
                <a:latin typeface="Arial Black" panose="020B0A04020102020204" pitchFamily="34" charset="0"/>
                <a:hlinkClick r:id="rId2"/>
              </a:rPr>
              <a:t>@</a:t>
            </a:r>
            <a:r>
              <a:rPr lang="en-US" sz="2400" dirty="0" smtClean="0">
                <a:latin typeface="Arial Black" panose="020B0A04020102020204" pitchFamily="34" charset="0"/>
                <a:hlinkClick r:id="rId2"/>
              </a:rPr>
              <a:t>mail</a:t>
            </a:r>
            <a:r>
              <a:rPr lang="ru-RU" sz="2400" dirty="0" smtClean="0">
                <a:latin typeface="Arial Black" panose="020B0A04020102020204" pitchFamily="34" charset="0"/>
                <a:hlinkClick r:id="rId2"/>
              </a:rPr>
              <a:t>.</a:t>
            </a:r>
            <a:r>
              <a:rPr lang="en-US" sz="2400" dirty="0" smtClean="0">
                <a:latin typeface="Arial Black" panose="020B0A04020102020204" pitchFamily="34" charset="0"/>
                <a:hlinkClick r:id="rId2"/>
              </a:rPr>
              <a:t>r</a:t>
            </a:r>
            <a:r>
              <a:rPr lang="ru-RU" sz="2400" dirty="0" smtClean="0">
                <a:latin typeface="Arial Black" panose="020B0A04020102020204" pitchFamily="34" charset="0"/>
                <a:hlinkClick r:id="rId2"/>
              </a:rPr>
              <a:t>u</a:t>
            </a:r>
            <a:endParaRPr lang="ru-RU" sz="2400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latin typeface="Arial Black" panose="020B0A04020102020204" pitchFamily="34" charset="0"/>
              </a:rPr>
              <a:t>834223</a:t>
            </a:r>
            <a:r>
              <a:rPr lang="en-US" sz="2400" dirty="0" smtClean="0">
                <a:latin typeface="Arial Black" panose="020B0A04020102020204" pitchFamily="34" charset="0"/>
              </a:rPr>
              <a:t>68775</a:t>
            </a:r>
            <a:endParaRPr lang="ru-RU" sz="2400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Arial Black" panose="020B0A04020102020204" pitchFamily="34" charset="0"/>
              </a:rPr>
              <a:t>г. Пермь  ул. Екатеринская, 210; кабинет </a:t>
            </a:r>
            <a:r>
              <a:rPr lang="en-US" sz="2400" dirty="0">
                <a:latin typeface="Arial Black" panose="020B0A04020102020204" pitchFamily="34" charset="0"/>
              </a:rPr>
              <a:t>3</a:t>
            </a:r>
            <a:endParaRPr lang="ru-RU" sz="2400" dirty="0">
              <a:latin typeface="Arial Black" panose="020B0A04020102020204" pitchFamily="34" charset="0"/>
            </a:endParaRPr>
          </a:p>
          <a:p>
            <a:endParaRPr lang="ru-RU" sz="2400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5181600"/>
            <a:ext cx="254225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986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1000">
              <a:schemeClr val="accent1">
                <a:lumMod val="40000"/>
                <a:lumOff val="60000"/>
              </a:schemeClr>
            </a:gs>
            <a:gs pos="0">
              <a:schemeClr val="accent2"/>
            </a:gs>
          </a:gsLst>
          <a:lin ang="18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44244" y="228600"/>
            <a:ext cx="860955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u="sng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ЦЕЛЬ деятельности  РРЦ ИРО:</a:t>
            </a:r>
            <a:br>
              <a:rPr lang="ru-RU" sz="2000" u="sng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latin typeface="Arial Black" panose="020B0A04020102020204" pitchFamily="34" charset="0"/>
              </a:rPr>
              <a:t>осуществление научно-методического и экспертно-аналитического сопровождения развития системы инклюзивного и коррекционного образования на региональном уровне посредством оказания адресной  помощи  специалистам органов местного самоуправления, осуществляющие муниципальное управление в сфере образования Пермского края </a:t>
            </a:r>
          </a:p>
          <a:p>
            <a:r>
              <a:rPr lang="ru-RU" sz="2000" dirty="0" smtClean="0">
                <a:latin typeface="Arial Black" panose="020B0A04020102020204" pitchFamily="34" charset="0"/>
              </a:rPr>
              <a:t>(далее -ОМСУО ПК), методистам информационно-методических  центров(далее- ИМЦ ПК),  административно-педагогическим  работникам образовательных  организаций </a:t>
            </a:r>
            <a:r>
              <a:rPr lang="ru-RU" sz="2000" dirty="0">
                <a:latin typeface="Arial Black" panose="020B0A04020102020204" pitchFamily="34" charset="0"/>
              </a:rPr>
              <a:t>П</a:t>
            </a:r>
            <a:r>
              <a:rPr lang="ru-RU" sz="2000" dirty="0" smtClean="0">
                <a:latin typeface="Arial Black" panose="020B0A04020102020204" pitchFamily="34" charset="0"/>
              </a:rPr>
              <a:t>ермского края  в части совершенствования образовательной, инновационной, методической деятельности образовательных  организаций реализующих программы общего и дополнительного образования, и создания сетевого взаимодействия образовательных организаций и иных организаций региона в вопросах  обучения,  воспитания  и сопровождения обучающихся  с  ограниченными  возможностями  здоровья ,  с инвалидностью.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92" y="5183868"/>
            <a:ext cx="254225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85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1000">
              <a:schemeClr val="accent1">
                <a:lumMod val="40000"/>
                <a:lumOff val="60000"/>
              </a:schemeClr>
            </a:gs>
            <a:gs pos="0">
              <a:schemeClr val="accent2"/>
            </a:gs>
          </a:gsLst>
          <a:lin ang="18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1720840"/>
            <a:ext cx="7620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По состоянию на 2024/25 учебный год в общеобразовательных организациях Российской Федерации получают образование 1 026,9 тыс. обучающихся c ОВЗ, c инвалидностью.</a:t>
            </a:r>
          </a:p>
          <a:p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Образование таких обучающихся может быть организовано как совместно c другими обучающимися — 60% обучающихся c ОВЗ, c инвалидностью получают образование инклюзивно, так и в отдельных классах, группах или в отдельных организациях, осуществляющих образовательную деятельность (часть 4 статьи 79 Федерального закона № 273-ФЗ)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5137160"/>
            <a:ext cx="254225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3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43200" y="1752600"/>
            <a:ext cx="8991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ПЕРМЬ, 23 марта 2026  года, ФедералПресс канал. </a:t>
            </a:r>
          </a:p>
          <a:p>
            <a:pPr algn="ctr"/>
            <a:r>
              <a:rPr lang="ru-RU" sz="2000" dirty="0" smtClean="0">
                <a:latin typeface="Arial Black" panose="020B0A04020102020204" pitchFamily="34" charset="0"/>
              </a:rPr>
              <a:t>В Пермском крае продолжает расти количество детей с ограниченными возможностями здоровья (ОВЗ),  с инвалидностью, как следует из данных Росстата, в 2025 году в регионе проживал </a:t>
            </a: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11031 ребенок</a:t>
            </a:r>
            <a:r>
              <a:rPr lang="ru-RU" sz="2000" dirty="0" smtClean="0">
                <a:latin typeface="Arial Black" panose="020B0A04020102020204" pitchFamily="34" charset="0"/>
              </a:rPr>
              <a:t>, имеющий инвалидность.</a:t>
            </a:r>
          </a:p>
          <a:p>
            <a:pPr algn="ctr"/>
            <a:r>
              <a:rPr lang="ru-RU" sz="2000" u="sng" dirty="0" smtClean="0">
                <a:latin typeface="Arial Black" panose="020B0A04020102020204" pitchFamily="34" charset="0"/>
              </a:rPr>
              <a:t>Отметим, что впервые за пять последних лет количество несовершеннолетних с ОВЗ превысило 11 тысяч в Прикамье!!!!!</a:t>
            </a:r>
          </a:p>
          <a:p>
            <a:pPr algn="ctr"/>
            <a:r>
              <a:rPr lang="ru-RU" sz="2000" dirty="0" smtClean="0">
                <a:latin typeface="Arial Black" panose="020B0A04020102020204" pitchFamily="34" charset="0"/>
              </a:rPr>
              <a:t>Статистика предыдущих лет </a:t>
            </a:r>
          </a:p>
          <a:p>
            <a:pPr algn="ctr"/>
            <a:endParaRPr lang="ru-RU" sz="2000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2000" dirty="0" smtClean="0">
                <a:latin typeface="Arial Black" panose="020B0A04020102020204" pitchFamily="34" charset="0"/>
              </a:rPr>
              <a:t>2021 год – 10016 детей,</a:t>
            </a:r>
          </a:p>
          <a:p>
            <a:pPr algn="ctr"/>
            <a:r>
              <a:rPr lang="ru-RU" sz="2000" dirty="0" smtClean="0">
                <a:latin typeface="Arial Black" panose="020B0A04020102020204" pitchFamily="34" charset="0"/>
              </a:rPr>
              <a:t>2022 год – 9940 детей</a:t>
            </a:r>
          </a:p>
          <a:p>
            <a:pPr algn="ctr"/>
            <a:r>
              <a:rPr lang="ru-RU" sz="2000" dirty="0" smtClean="0">
                <a:latin typeface="Arial Black" panose="020B0A04020102020204" pitchFamily="34" charset="0"/>
              </a:rPr>
              <a:t>2023 год – 10376 детей</a:t>
            </a:r>
          </a:p>
          <a:p>
            <a:pPr algn="ctr"/>
            <a:r>
              <a:rPr lang="ru-RU" sz="2000" dirty="0" smtClean="0">
                <a:latin typeface="Arial Black" panose="020B0A04020102020204" pitchFamily="34" charset="0"/>
              </a:rPr>
              <a:t>2024 год – 10807 детей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5029200"/>
            <a:ext cx="254225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947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1000">
              <a:schemeClr val="accent1">
                <a:lumMod val="40000"/>
                <a:lumOff val="60000"/>
              </a:schemeClr>
            </a:gs>
            <a:gs pos="0">
              <a:schemeClr val="accent2"/>
            </a:gs>
          </a:gsLst>
          <a:lin ang="18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1166843"/>
            <a:ext cx="7696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Приволжский федеральный округ	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ВСЕГО:	133 340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Республика Башкортостан	22 246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Республика Марий Эл	               2 714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Республика Мордовия	               2 630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Республика Татарстан	              19 420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Удмуртская Республика	               7 510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Чувашская Республика	               5 018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Кировская область	               4 995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Нижегородская область	              13942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Оренбургская область	              10 696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Пензенская область	              5 488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Пермский край	                            11 031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Самарская область	              13 578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Саратовская область	               8 247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Ульяновская область	               5 825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Сведения о численности детей-инвалидов по субъектам Российской Федерации на 31 декабря 2025 г. 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5334000"/>
            <a:ext cx="254225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087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0"/>
            <a:ext cx="64007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820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239" y="92969"/>
            <a:ext cx="11511865" cy="61555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Ребенок с ОВЗ ≠ Ребенок-инвалид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609600" y="1447800"/>
            <a:ext cx="5029201" cy="2769989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Термин </a:t>
            </a:r>
            <a:r>
              <a:rPr lang="ru-RU" dirty="0">
                <a:solidFill>
                  <a:srgbClr val="C00000"/>
                </a:solidFill>
              </a:rPr>
              <a:t>≪инвалид≫ </a:t>
            </a:r>
            <a:r>
              <a:rPr lang="ru-RU" dirty="0">
                <a:solidFill>
                  <a:schemeClr val="tx1"/>
                </a:solidFill>
              </a:rPr>
              <a:t>выражает результат экспертной оценки состояния</a:t>
            </a:r>
          </a:p>
          <a:p>
            <a:r>
              <a:rPr lang="ru-RU" dirty="0">
                <a:solidFill>
                  <a:schemeClr val="tx1"/>
                </a:solidFill>
              </a:rPr>
              <a:t>здоровья и жизнедеятельности человека, проведенной с применением</a:t>
            </a:r>
          </a:p>
          <a:p>
            <a:r>
              <a:rPr lang="ru-RU" dirty="0">
                <a:solidFill>
                  <a:schemeClr val="tx1"/>
                </a:solidFill>
              </a:rPr>
              <a:t>специальной процедуры, определенной нормативными правовыми актами и</a:t>
            </a:r>
          </a:p>
          <a:p>
            <a:r>
              <a:rPr lang="ru-RU" dirty="0">
                <a:solidFill>
                  <a:schemeClr val="tx1"/>
                </a:solidFill>
              </a:rPr>
              <a:t>зафиксированной в документе установленной формы (</a:t>
            </a:r>
            <a:r>
              <a:rPr lang="ru-RU" dirty="0" smtClean="0">
                <a:solidFill>
                  <a:schemeClr val="tx1"/>
                </a:solidFill>
              </a:rPr>
              <a:t>справке бюро МСЭ </a:t>
            </a:r>
            <a:r>
              <a:rPr lang="ru-RU" dirty="0">
                <a:solidFill>
                  <a:schemeClr val="tx1"/>
                </a:solidFill>
              </a:rPr>
              <a:t>о </a:t>
            </a:r>
            <a:r>
              <a:rPr lang="ru-RU" dirty="0" smtClean="0">
                <a:solidFill>
                  <a:schemeClr val="tx1"/>
                </a:solidFill>
              </a:rPr>
              <a:t>признании лица </a:t>
            </a:r>
            <a:r>
              <a:rPr lang="ru-RU" dirty="0">
                <a:solidFill>
                  <a:schemeClr val="tx1"/>
                </a:solidFill>
              </a:rPr>
              <a:t>инвалидом)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3"/>
          </p:nvPr>
        </p:nvSpPr>
        <p:spPr>
          <a:xfrm>
            <a:off x="6705600" y="2305558"/>
            <a:ext cx="5310505" cy="1938992"/>
          </a:xfrm>
        </p:spPr>
        <p:txBody>
          <a:bodyPr/>
          <a:lstStyle/>
          <a:p>
            <a:r>
              <a:rPr lang="ru-RU" dirty="0"/>
              <a:t>Понятие </a:t>
            </a:r>
            <a:r>
              <a:rPr lang="ru-RU" dirty="0">
                <a:solidFill>
                  <a:srgbClr val="C00000"/>
                </a:solidFill>
              </a:rPr>
              <a:t>≪лицо с ограниченными возможностями здоровья≫</a:t>
            </a:r>
            <a:r>
              <a:rPr lang="ru-RU" dirty="0"/>
              <a:t> – более</a:t>
            </a:r>
          </a:p>
          <a:p>
            <a:r>
              <a:rPr lang="ru-RU" dirty="0"/>
              <a:t>широкое и общее, включающее не только лиц, имеющих статус инвалида, но и</a:t>
            </a:r>
          </a:p>
          <a:p>
            <a:r>
              <a:rPr lang="ru-RU" dirty="0"/>
              <a:t>граждан с ограничениями, которые не всегда устанавливаются специалистами в</a:t>
            </a:r>
          </a:p>
          <a:p>
            <a:r>
              <a:rPr lang="ru-RU" dirty="0"/>
              <a:t>области медицины.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239" y="5181600"/>
            <a:ext cx="254225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693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3411</TotalTime>
  <Words>1310</Words>
  <Application>Microsoft Office PowerPoint</Application>
  <PresentationFormat>Широкоэкранный</PresentationFormat>
  <Paragraphs>103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Arial Black</vt:lpstr>
      <vt:lpstr>Calibri</vt:lpstr>
      <vt:lpstr>Playfair Display</vt:lpstr>
      <vt:lpstr>Tahoma</vt:lpstr>
      <vt:lpstr>Times New Roman</vt:lpstr>
      <vt:lpstr>Office Theme</vt:lpstr>
      <vt:lpstr>Методический  час «Оценка  инклюзивной  среды  в образовательных  организациях Пермского края:  требования,  содержание, проблемы и  перспективы» </vt:lpstr>
      <vt:lpstr>Елена  Владимировна   Бездомникова -руководитель  РРЦ  ИРО, член  ГАК ФГБОУ ВО ПГГПУ  </vt:lpstr>
      <vt:lpstr>Перетягина Арина Геннадьевна-методист  РРЦ ИРО;  старший  преподаватель кафедры специальной  психологии  и педагогики ФГБОУ ВО «ПГГПУ», руководитель ТПМПК, учитель-дефектолог  высшей  квалификационной  категории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Ребенок с ОВЗ ≠ Ребенок-инвалид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общеобразовательное учреждение «Школа №18 для обучающихся с ограниченными возможностями здоровья» г.Перми</dc:title>
  <dc:creator>user</dc:creator>
  <cp:lastModifiedBy>Каткова Ирина Геннадьевна</cp:lastModifiedBy>
  <cp:revision>25</cp:revision>
  <dcterms:created xsi:type="dcterms:W3CDTF">2026-03-11T12:33:10Z</dcterms:created>
  <dcterms:modified xsi:type="dcterms:W3CDTF">2026-04-14T05:44:07Z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2025-10-15T00:00:00Z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2026-03-11T00:00:00Z</vt:filetime>
  </property>
  <property fmtid="{D5CDD505-2E9C-101B-9397-08002B2CF9AE}" pid="5" name="Producer">
    <vt:lpwstr>Microsoft® PowerPoint® 2019</vt:lpwstr>
  </property>
</Properties>
</file>